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2" r:id="rId6"/>
    <p:sldId id="265" r:id="rId7"/>
    <p:sldId id="257" r:id="rId8"/>
    <p:sldId id="263" r:id="rId9"/>
    <p:sldId id="266" r:id="rId10"/>
    <p:sldId id="267" r:id="rId11"/>
    <p:sldId id="268" r:id="rId12"/>
    <p:sldId id="264" r:id="rId13"/>
    <p:sldId id="258" r:id="rId14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ACD8B-1311-4444-8181-99C5AB172DD0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B18B3-8FD4-41DF-973F-7DFE4396D1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228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2882C27-92E8-410D-A502-979C159E9388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716AE45-7B2F-49F6-8949-11006CA6C97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aonline.com.br/nvi/gn/2/1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Comunidade Evangélica da Trindade - CELT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PRESTAçãO</a:t>
            </a:r>
            <a:r>
              <a:rPr lang="en-US" dirty="0" smtClean="0"/>
              <a:t> DE CONTAS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b="1" dirty="0" smtClean="0"/>
              <a:t>RESIDUOS </a:t>
            </a:r>
            <a:r>
              <a:rPr lang="en-US" sz="2900" b="1" dirty="0" err="1" smtClean="0"/>
              <a:t>sólidos</a:t>
            </a:r>
            <a:r>
              <a:rPr lang="en-US" sz="2900" b="1" dirty="0" smtClean="0"/>
              <a:t> RECICLADOS</a:t>
            </a:r>
            <a:endParaRPr lang="pt-BR" sz="2900" b="1" dirty="0"/>
          </a:p>
        </p:txBody>
      </p:sp>
      <p:pic>
        <p:nvPicPr>
          <p:cNvPr id="1028" name="Picture 4" descr="http://2.bp.blogspot.com/_LyeymouleSA/S5aPYgHbzRI/AAAAAAAAAF4/KBZdESddX30/teste+logo+celt+blog+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48768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12775" y="2276871"/>
            <a:ext cx="8176117" cy="3849607"/>
          </a:xfrm>
        </p:spPr>
        <p:txBody>
          <a:bodyPr/>
          <a:lstStyle/>
          <a:p>
            <a:r>
              <a:rPr lang="pt-BR" dirty="0" smtClean="0"/>
              <a:t>Metal:</a:t>
            </a:r>
            <a:endParaRPr lang="pt-BR" dirty="0" smtClean="0"/>
          </a:p>
          <a:p>
            <a:pPr marL="45720" indent="0">
              <a:buNone/>
            </a:pPr>
            <a:r>
              <a:rPr lang="pt-BR" dirty="0"/>
              <a:t> </a:t>
            </a:r>
            <a:endParaRPr lang="en-US" dirty="0"/>
          </a:p>
        </p:txBody>
      </p:sp>
      <p:sp>
        <p:nvSpPr>
          <p:cNvPr id="5" name="AutoShape 7" descr="Resultado de imagem para papel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Resultado de imagem para papel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1658863" y="5213512"/>
            <a:ext cx="187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Alumínio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75287" y="5220056"/>
            <a:ext cx="187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Metais em geral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15" y="330367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esultado de imagem para sobras me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69" y="328498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pt-BR" dirty="0" smtClean="0"/>
              <a:t>O que </a:t>
            </a:r>
            <a:r>
              <a:rPr lang="pt-BR" dirty="0" err="1" smtClean="0"/>
              <a:t>separaR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9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</a:t>
            </a:r>
            <a:r>
              <a:rPr lang="pt-BR" dirty="0" smtClean="0">
                <a:solidFill>
                  <a:srgbClr val="FF0000"/>
                </a:solidFill>
              </a:rPr>
              <a:t>não</a:t>
            </a:r>
            <a:r>
              <a:rPr lang="pt-BR" dirty="0" smtClean="0"/>
              <a:t> </a:t>
            </a:r>
            <a:r>
              <a:rPr lang="pt-BR" dirty="0" smtClean="0"/>
              <a:t>separar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20752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Resultado de imagem para embalagens plást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30251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08104" y="2962782"/>
            <a:ext cx="432048" cy="7200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83568" y="2276871"/>
            <a:ext cx="8105324" cy="3849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/>
              <a:t>Integre o </a:t>
            </a:r>
            <a:r>
              <a:rPr lang="pt-BR" sz="2800" dirty="0" smtClean="0"/>
              <a:t>grupo Consciência Limpa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Traga somente resíduos limpos.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Auxilie na separação.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ajudar?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8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55576" y="337150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+ Felipe </a:t>
            </a:r>
            <a:r>
              <a:rPr lang="pt-BR" sz="2400" dirty="0" err="1"/>
              <a:t>Hoeller</a:t>
            </a:r>
            <a:r>
              <a:rPr lang="pt-BR" sz="2400" dirty="0"/>
              <a:t> &lt;felipehoeller@gmail.com&gt;</a:t>
            </a:r>
            <a:br>
              <a:rPr lang="pt-BR" sz="2400" dirty="0"/>
            </a:br>
            <a:r>
              <a:rPr lang="pt-BR" sz="2400" dirty="0"/>
              <a:t>+ Gustavo </a:t>
            </a:r>
            <a:r>
              <a:rPr lang="pt-BR" sz="2400" dirty="0" err="1"/>
              <a:t>Speckhann</a:t>
            </a:r>
            <a:r>
              <a:rPr lang="pt-BR" sz="2400" dirty="0"/>
              <a:t> &lt;gustavospeck@gmail.com&gt;</a:t>
            </a:r>
            <a:br>
              <a:rPr lang="pt-BR" sz="2400" dirty="0"/>
            </a:br>
            <a:r>
              <a:rPr lang="pt-BR" sz="2400" dirty="0"/>
              <a:t>+ Paulo </a:t>
            </a:r>
            <a:r>
              <a:rPr lang="pt-BR" sz="2400" dirty="0" err="1"/>
              <a:t>Calmeieri</a:t>
            </a:r>
            <a:r>
              <a:rPr lang="pt-BR" sz="2400" dirty="0"/>
              <a:t> &lt;paulocalmeieri@yahoo.com.br&gt;</a:t>
            </a:r>
            <a:br>
              <a:rPr lang="pt-BR" sz="2400" dirty="0"/>
            </a:br>
            <a:r>
              <a:rPr lang="pt-BR" sz="2400" dirty="0"/>
              <a:t>+ Rodrigo </a:t>
            </a:r>
            <a:r>
              <a:rPr lang="pt-BR" sz="2400" dirty="0" err="1"/>
              <a:t>Buono</a:t>
            </a:r>
            <a:r>
              <a:rPr lang="pt-BR" sz="2400" dirty="0"/>
              <a:t> &lt;rodrigobuono@ig.com.br&gt;,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2564904"/>
            <a:ext cx="264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u="sng" dirty="0" smtClean="0"/>
              <a:t>Grupo </a:t>
            </a:r>
            <a:r>
              <a:rPr lang="pt-BR" sz="2400" u="sng" dirty="0"/>
              <a:t>de </a:t>
            </a:r>
            <a:r>
              <a:rPr lang="pt-BR" sz="2400" u="sng" dirty="0" smtClean="0"/>
              <a:t>trabalho:</a:t>
            </a:r>
            <a:endParaRPr lang="pt-BR" sz="2400" u="sng" dirty="0"/>
          </a:p>
        </p:txBody>
      </p:sp>
    </p:spTree>
    <p:extLst>
      <p:ext uri="{BB962C8B-B14F-4D97-AF65-F5344CB8AC3E}">
        <p14:creationId xmlns:p14="http://schemas.microsoft.com/office/powerpoint/2010/main" val="59169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80999" y="1916831"/>
            <a:ext cx="8407893" cy="4209647"/>
          </a:xfrm>
        </p:spPr>
        <p:txBody>
          <a:bodyPr>
            <a:normAutofit/>
          </a:bodyPr>
          <a:lstStyle/>
          <a:p>
            <a:r>
              <a:rPr lang="pt-BR" sz="2800" dirty="0"/>
              <a:t>O Senhor Deus colocou o homem no jardim do Éden para cuidar dele e cultivá-lo</a:t>
            </a:r>
            <a:r>
              <a:rPr lang="pt-BR" sz="2800" dirty="0" smtClean="0"/>
              <a:t>.</a:t>
            </a:r>
          </a:p>
          <a:p>
            <a:pPr marL="45720" indent="0" algn="r">
              <a:buNone/>
            </a:pPr>
            <a:r>
              <a:rPr lang="pt-BR" u="sng" dirty="0" smtClean="0">
                <a:hlinkClick r:id="rId2"/>
              </a:rPr>
              <a:t>Gênesis </a:t>
            </a:r>
            <a:r>
              <a:rPr lang="pt-BR" u="sng" dirty="0" smtClean="0">
                <a:hlinkClick r:id="rId2"/>
              </a:rPr>
              <a:t>2:15</a:t>
            </a:r>
            <a:endParaRPr lang="pt-BR" u="sng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“</a:t>
            </a:r>
            <a:r>
              <a:rPr lang="pt-BR" sz="2800" dirty="0" smtClean="0"/>
              <a:t>Deus </a:t>
            </a:r>
            <a:r>
              <a:rPr lang="pt-BR" sz="2800" dirty="0"/>
              <a:t>chama o ser humano como um cooperador na tarefa de colocar ordem na sua Criação. Desde o princípio, trabalhar e cultivar o jardim são parte de nossa vocação divina</a:t>
            </a:r>
            <a:r>
              <a:rPr lang="pt-BR" sz="2800" dirty="0" smtClean="0"/>
              <a:t>.”</a:t>
            </a:r>
          </a:p>
          <a:p>
            <a:pPr marL="594360" lvl="2" indent="0">
              <a:buNone/>
            </a:pPr>
            <a:r>
              <a:rPr lang="pt-BR" dirty="0"/>
              <a:t>	</a:t>
            </a:r>
            <a:r>
              <a:rPr lang="pt-BR" dirty="0" smtClean="0"/>
              <a:t>						 Rodomar Ramlow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Mandato cultural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6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Analisar o nosso consumo.</a:t>
            </a:r>
          </a:p>
          <a:p>
            <a:pPr lvl="1"/>
            <a:r>
              <a:rPr lang="pt-BR" sz="2000" dirty="0" smtClean="0"/>
              <a:t>Repensar nossos </a:t>
            </a:r>
            <a:r>
              <a:rPr lang="pt-BR" sz="2000" dirty="0" smtClean="0"/>
              <a:t>hábitos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O que geramos de resíduo, pode trazer algumas reflexões sobre as nossas vidas.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Responsabilidade</a:t>
            </a:r>
            <a:endParaRPr lang="en-US" dirty="0"/>
          </a:p>
        </p:txBody>
      </p:sp>
      <p:pic>
        <p:nvPicPr>
          <p:cNvPr id="3074" name="Picture 2" descr="http://guiadoestudante.abril.com.br/imagem/consulte-1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425209" cy="23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4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40571" y="1772816"/>
            <a:ext cx="8407893" cy="4878281"/>
          </a:xfrm>
        </p:spPr>
        <p:txBody>
          <a:bodyPr>
            <a:normAutofit fontScale="92500" lnSpcReduction="10000"/>
          </a:bodyPr>
          <a:lstStyle/>
          <a:p>
            <a:pPr marL="45720" indent="0" fontAlgn="ctr">
              <a:buNone/>
            </a:pPr>
            <a:r>
              <a:rPr lang="pt-BR" sz="2800" dirty="0" smtClean="0"/>
              <a:t>Produção atual total:</a:t>
            </a:r>
            <a:endParaRPr lang="pt-BR" sz="3300" dirty="0"/>
          </a:p>
          <a:p>
            <a:pPr marL="594360" lvl="2" indent="0" algn="just" fontAlgn="ctr">
              <a:buNone/>
            </a:pPr>
            <a:r>
              <a:rPr lang="pt-BR" sz="2800" dirty="0" smtClean="0"/>
              <a:t>“A </a:t>
            </a:r>
            <a:r>
              <a:rPr lang="pt-BR" sz="2800" dirty="0"/>
              <a:t>produção de </a:t>
            </a:r>
            <a:r>
              <a:rPr lang="pt-BR" sz="2800" b="1" dirty="0"/>
              <a:t>resíduos sólidos </a:t>
            </a:r>
            <a:r>
              <a:rPr lang="pt-BR" sz="2800" dirty="0"/>
              <a:t>em </a:t>
            </a:r>
            <a:r>
              <a:rPr lang="pt-BR" sz="2800" b="1" dirty="0"/>
              <a:t>Florianópolis</a:t>
            </a:r>
            <a:r>
              <a:rPr lang="pt-BR" sz="2800" dirty="0"/>
              <a:t> em 2012 atingiu </a:t>
            </a:r>
            <a:r>
              <a:rPr lang="pt-BR" sz="2800" b="1" dirty="0" smtClean="0">
                <a:solidFill>
                  <a:srgbClr val="FF0000"/>
                </a:solidFill>
              </a:rPr>
              <a:t>175 </a:t>
            </a:r>
            <a:r>
              <a:rPr lang="pt-BR" sz="2800" b="1" dirty="0">
                <a:solidFill>
                  <a:srgbClr val="FF0000"/>
                </a:solidFill>
              </a:rPr>
              <a:t>mil toneladas </a:t>
            </a:r>
            <a:r>
              <a:rPr lang="pt-BR" sz="2800" dirty="0"/>
              <a:t>em </a:t>
            </a:r>
            <a:r>
              <a:rPr lang="pt-BR" sz="2800" dirty="0" smtClean="0"/>
              <a:t>2012. </a:t>
            </a:r>
            <a:r>
              <a:rPr lang="pt-BR" sz="2800" dirty="0" smtClean="0"/>
              <a:t>Deste total, a operadora </a:t>
            </a:r>
            <a:r>
              <a:rPr lang="pt-BR" sz="2800" dirty="0"/>
              <a:t>do sistema público de coleta de resíduos sólidos em </a:t>
            </a:r>
            <a:r>
              <a:rPr lang="pt-BR" sz="2800" dirty="0" smtClean="0"/>
              <a:t>Florianópolis (</a:t>
            </a:r>
            <a:r>
              <a:rPr lang="pt-BR" sz="2800" dirty="0" err="1" smtClean="0"/>
              <a:t>Comcap</a:t>
            </a:r>
            <a:r>
              <a:rPr lang="pt-BR" sz="2800" dirty="0" smtClean="0"/>
              <a:t>) </a:t>
            </a:r>
            <a:r>
              <a:rPr lang="pt-BR" sz="2800" dirty="0"/>
              <a:t>recolheu </a:t>
            </a:r>
            <a:r>
              <a:rPr lang="pt-BR" sz="2800" b="1" dirty="0" smtClean="0">
                <a:solidFill>
                  <a:srgbClr val="FF0000"/>
                </a:solidFill>
              </a:rPr>
              <a:t>11 </a:t>
            </a:r>
            <a:r>
              <a:rPr lang="pt-BR" sz="2800" b="1" dirty="0">
                <a:solidFill>
                  <a:srgbClr val="FF0000"/>
                </a:solidFill>
              </a:rPr>
              <a:t>mil toneladas </a:t>
            </a:r>
            <a:r>
              <a:rPr lang="pt-BR" sz="2800" dirty="0"/>
              <a:t>de materiais recicláveis</a:t>
            </a:r>
            <a:r>
              <a:rPr lang="pt-BR" sz="2800" dirty="0" smtClean="0"/>
              <a:t>.”</a:t>
            </a:r>
          </a:p>
          <a:p>
            <a:pPr marL="320040" lvl="1" indent="0" fontAlgn="ctr">
              <a:buNone/>
            </a:pPr>
            <a:endParaRPr lang="pt-BR" sz="2900" dirty="0"/>
          </a:p>
          <a:p>
            <a:pPr marL="320040" lvl="1" indent="0" algn="just" fontAlgn="ctr">
              <a:buNone/>
            </a:pPr>
            <a:r>
              <a:rPr lang="pt-BR" sz="3000" dirty="0" smtClean="0"/>
              <a:t>“A </a:t>
            </a:r>
            <a:r>
              <a:rPr lang="pt-BR" sz="3000" dirty="0"/>
              <a:t>produção de resíduos na Capital é de </a:t>
            </a:r>
            <a:r>
              <a:rPr lang="pt-BR" sz="3000" dirty="0" smtClean="0"/>
              <a:t>36 Kg/habitante/mês</a:t>
            </a:r>
            <a:r>
              <a:rPr lang="pt-BR" sz="3000" dirty="0" smtClean="0"/>
              <a:t>”</a:t>
            </a:r>
            <a:endParaRPr lang="pt-BR" sz="3000" dirty="0"/>
          </a:p>
          <a:p>
            <a:pPr marL="320040" lvl="1" indent="0" fontAlgn="ctr">
              <a:buNone/>
            </a:pPr>
            <a:endParaRPr lang="pt-BR" dirty="0" smtClean="0"/>
          </a:p>
          <a:p>
            <a:pPr marL="320040" lvl="1" indent="0" fontAlgn="ctr">
              <a:buNone/>
            </a:pPr>
            <a:endParaRPr lang="pt-BR" sz="1900" dirty="0" smtClean="0"/>
          </a:p>
          <a:p>
            <a:pPr marL="320040" lvl="1" indent="0" algn="r" fontAlgn="ctr">
              <a:buNone/>
            </a:pPr>
            <a:r>
              <a:rPr lang="pt-BR" sz="1900" dirty="0" smtClean="0"/>
              <a:t>Fonte: Prefeitura Municipal de Florianópolis</a:t>
            </a:r>
            <a:endParaRPr lang="pt-BR" sz="19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8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80999" y="1719071"/>
            <a:ext cx="7723455" cy="4407408"/>
          </a:xfrm>
        </p:spPr>
        <p:txBody>
          <a:bodyPr/>
          <a:lstStyle/>
          <a:p>
            <a:pPr algn="r"/>
            <a:r>
              <a:rPr lang="pt-BR" b="1" dirty="0"/>
              <a:t>ROTTA COMERCIO DE MATERIAIS RECICLAVEIS </a:t>
            </a:r>
            <a:r>
              <a:rPr lang="pt-BR" b="1" dirty="0" smtClean="0"/>
              <a:t>LTDA</a:t>
            </a:r>
          </a:p>
          <a:p>
            <a:pPr marL="45720" indent="0" algn="r">
              <a:buNone/>
            </a:pPr>
            <a:r>
              <a:rPr lang="pt-BR" sz="1400" b="1" dirty="0"/>
              <a:t>Rua luiz fagundes  N° 2977 Galpão 02</a:t>
            </a:r>
            <a:endParaRPr lang="pt-BR" sz="1400" dirty="0"/>
          </a:p>
          <a:p>
            <a:pPr marL="45720" indent="0" algn="r">
              <a:buNone/>
            </a:pPr>
            <a:r>
              <a:rPr lang="pt-BR" sz="1400" b="1" dirty="0"/>
              <a:t>CEP: 88.106-000</a:t>
            </a:r>
            <a:endParaRPr lang="pt-BR" sz="1400" dirty="0"/>
          </a:p>
          <a:p>
            <a:pPr marL="45720" indent="0" algn="r">
              <a:buNone/>
            </a:pPr>
            <a:r>
              <a:rPr lang="pt-BR" sz="1400" b="1" dirty="0"/>
              <a:t>Picadas do Sul - São José - </a:t>
            </a:r>
            <a:r>
              <a:rPr lang="pt-BR" sz="1400" b="1" dirty="0" smtClean="0"/>
              <a:t>SC</a:t>
            </a:r>
            <a:endParaRPr lang="pt-BR" sz="1400" dirty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empresa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9" y="3057103"/>
            <a:ext cx="70199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4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empresa</a:t>
            </a:r>
            <a:endParaRPr lang="en-US" dirty="0"/>
          </a:p>
        </p:txBody>
      </p:sp>
      <p:pic>
        <p:nvPicPr>
          <p:cNvPr id="2050" name="Picture 2" descr="C:\Users\User\Desktop\IMG-20150113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134956" cy="42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37325"/>
            <a:ext cx="5063545" cy="193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91680" y="184482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Coleta</a:t>
            </a:r>
            <a:endParaRPr lang="en-US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30556" y="2812866"/>
            <a:ext cx="335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Central de beneficiamento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169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1231"/>
            <a:ext cx="4261675" cy="256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iniciais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075" y="1682203"/>
            <a:ext cx="4580803" cy="275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241199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CELT promoveu o destino adequado de 3,7 toneladas!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48064" y="514681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Resultando em R$: 1.025,27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9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80999" y="2132855"/>
            <a:ext cx="8407893" cy="3993623"/>
          </a:xfrm>
        </p:spPr>
        <p:txBody>
          <a:bodyPr/>
          <a:lstStyle/>
          <a:p>
            <a:r>
              <a:rPr lang="pt-BR" dirty="0" smtClean="0"/>
              <a:t>Papel:</a:t>
            </a:r>
          </a:p>
          <a:p>
            <a:pPr marL="45720" indent="0">
              <a:buNone/>
            </a:pPr>
            <a:r>
              <a:rPr lang="pt-BR" dirty="0"/>
              <a:t> 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</a:t>
            </a:r>
            <a:r>
              <a:rPr lang="pt-BR" dirty="0" err="1" smtClean="0"/>
              <a:t>separaR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90" y="2987660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8" y="305433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Resultado de imagem para papel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Resultado de imagem para papel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78" y="306060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99405" y="5219908"/>
            <a:ext cx="187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Papel Branco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636676" y="5201088"/>
            <a:ext cx="187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Papelão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02126" y="5200044"/>
            <a:ext cx="187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Jornal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4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80999" y="2132855"/>
            <a:ext cx="8407893" cy="3993623"/>
          </a:xfrm>
        </p:spPr>
        <p:txBody>
          <a:bodyPr/>
          <a:lstStyle/>
          <a:p>
            <a:r>
              <a:rPr lang="pt-BR" dirty="0" smtClean="0"/>
              <a:t>Plástico</a:t>
            </a:r>
            <a:endParaRPr lang="en-US" dirty="0"/>
          </a:p>
        </p:txBody>
      </p:sp>
      <p:sp>
        <p:nvSpPr>
          <p:cNvPr id="4" name="AutoShape 2" descr="Resultado de imagem para garrafa coca p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020611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763688" y="3812699"/>
            <a:ext cx="504056" cy="1847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1030238" y="49318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Pet Cristal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5302"/>
            <a:ext cx="1210853" cy="18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Resultado de imagem para produto de limp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38308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257156" y="49318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Plastico Duro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93250" y="49318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Pet Colorido</a:t>
            </a:r>
            <a:endParaRPr lang="en-US" dirty="0"/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pt-BR" dirty="0" smtClean="0"/>
              <a:t>O que </a:t>
            </a:r>
            <a:r>
              <a:rPr lang="pt-BR" dirty="0" err="1" smtClean="0"/>
              <a:t>separaR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68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e">
  <a:themeElements>
    <a:clrScheme name="Grade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ad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a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828</TotalTime>
  <Words>238</Words>
  <Application>Microsoft Office PowerPoint</Application>
  <PresentationFormat>Apresentação na tela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Medium</vt:lpstr>
      <vt:lpstr>Wingdings</vt:lpstr>
      <vt:lpstr>Wingdings 2</vt:lpstr>
      <vt:lpstr>Grade</vt:lpstr>
      <vt:lpstr>PRESTAçãO DE CONTAS  RESIDUOS sólidos RECICLADOS</vt:lpstr>
      <vt:lpstr>Mandato cultural</vt:lpstr>
      <vt:lpstr>Responsabilidade</vt:lpstr>
      <vt:lpstr>Diagnóstico</vt:lpstr>
      <vt:lpstr>empresa</vt:lpstr>
      <vt:lpstr>empresa</vt:lpstr>
      <vt:lpstr>Resultados iniciais</vt:lpstr>
      <vt:lpstr>O que separaR</vt:lpstr>
      <vt:lpstr>O que separaR</vt:lpstr>
      <vt:lpstr>O que separaR</vt:lpstr>
      <vt:lpstr>O que não separar</vt:lpstr>
      <vt:lpstr>Como ajudar?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Romeu Soueu</cp:lastModifiedBy>
  <cp:revision>14</cp:revision>
  <cp:lastPrinted>2015-04-24T02:22:57Z</cp:lastPrinted>
  <dcterms:created xsi:type="dcterms:W3CDTF">2015-02-21T16:08:37Z</dcterms:created>
  <dcterms:modified xsi:type="dcterms:W3CDTF">2015-04-24T03:02:16Z</dcterms:modified>
</cp:coreProperties>
</file>